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05" r:id="rId2"/>
    <p:sldId id="446" r:id="rId3"/>
    <p:sldId id="479" r:id="rId4"/>
    <p:sldId id="491" r:id="rId5"/>
    <p:sldId id="435" r:id="rId6"/>
    <p:sldId id="492" r:id="rId7"/>
    <p:sldId id="506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purcell" initials="mp" lastIdx="10" clrIdx="0"/>
  <p:cmAuthor id="1" name="ncavallaro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4A4A4A"/>
    <a:srgbClr val="114C52"/>
    <a:srgbClr val="D5E4F5"/>
    <a:srgbClr val="305D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3" autoAdjust="0"/>
    <p:restoredTop sz="85282" autoAdjust="0"/>
  </p:normalViewPr>
  <p:slideViewPr>
    <p:cSldViewPr>
      <p:cViewPr>
        <p:scale>
          <a:sx n="66" d="100"/>
          <a:sy n="66" d="100"/>
        </p:scale>
        <p:origin x="-42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590" y="-72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DDFB00B-9F59-4E0E-927D-9A89E3C71B4C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77AA29D-ADA3-485C-9787-9BF0DD337F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CBB05-0FCE-427B-A300-EFEBB9088A4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Backgroun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219200"/>
            <a:ext cx="1638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219200"/>
            <a:ext cx="4762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387600"/>
            <a:ext cx="32004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387600"/>
            <a:ext cx="32004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43" name="Picture 19" descr="Top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1096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43434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34343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343434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343434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43434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4343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Institute of Food and Agriculture – USDA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Catalyzing Partnerships in Renewable Aviation Fuel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Production Systems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305800" cy="1295400"/>
          </a:xfrm>
        </p:spPr>
        <p:txBody>
          <a:bodyPr/>
          <a:lstStyle/>
          <a:p>
            <a:r>
              <a:rPr lang="en-US" dirty="0" smtClean="0"/>
              <a:t>CAAFI Biennial General Meeting January 29, 2014</a:t>
            </a:r>
          </a:p>
          <a:p>
            <a:r>
              <a:rPr lang="en-US" dirty="0" smtClean="0"/>
              <a:t>Bill Goldner, Ph.D. </a:t>
            </a:r>
          </a:p>
          <a:p>
            <a:r>
              <a:rPr lang="en-US" sz="2400" dirty="0" smtClean="0"/>
              <a:t>wgoldner@nifa.usda.gov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National Institute of Food and Agriculture Sustainable Bioenergy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r>
              <a:rPr lang="en-US" dirty="0" smtClean="0"/>
              <a:t>Facilitate system-based approaches for development of sustainable supply chains for the production of biofuels, biopower, and bioproducts.</a:t>
            </a:r>
          </a:p>
          <a:p>
            <a:r>
              <a:rPr lang="en-US" dirty="0" smtClean="0"/>
              <a:t>&gt;$140 M NIFA current five year investment in renewable aviation fuel supply chains.</a:t>
            </a:r>
          </a:p>
          <a:p>
            <a:pPr lvl="1"/>
            <a:r>
              <a:rPr lang="en-US" dirty="0" smtClean="0"/>
              <a:t>Agriculture and Food Research Initiative: $112 M </a:t>
            </a:r>
          </a:p>
          <a:p>
            <a:pPr lvl="1">
              <a:buNone/>
            </a:pPr>
            <a:r>
              <a:rPr lang="en-US" dirty="0" smtClean="0"/>
              <a:t>	(four projects)</a:t>
            </a:r>
          </a:p>
          <a:p>
            <a:pPr lvl="1"/>
            <a:r>
              <a:rPr lang="en-US" dirty="0" smtClean="0"/>
              <a:t>Biomass Research and Development Initiative: $20 M</a:t>
            </a:r>
          </a:p>
          <a:p>
            <a:pPr lvl="1">
              <a:buNone/>
            </a:pPr>
            <a:r>
              <a:rPr lang="en-US" dirty="0" smtClean="0"/>
              <a:t>	(three projects)</a:t>
            </a:r>
          </a:p>
          <a:p>
            <a:pPr lvl="1"/>
            <a:r>
              <a:rPr lang="en-US" dirty="0" smtClean="0"/>
              <a:t>Non-competitive: ~$6 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762000"/>
          </a:xfrm>
        </p:spPr>
        <p:txBody>
          <a:bodyPr/>
          <a:lstStyle/>
          <a:p>
            <a:r>
              <a:rPr lang="en-US" sz="3200" u="sng" dirty="0" smtClean="0"/>
              <a:t>Regional Approaches to Bioenergy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19600"/>
          </a:xfrm>
        </p:spPr>
        <p:txBody>
          <a:bodyPr/>
          <a:lstStyle/>
          <a:p>
            <a:pPr lvl="1"/>
            <a:r>
              <a:rPr lang="en-US" sz="2800" dirty="0" smtClean="0"/>
              <a:t>Coordinated Agricultural Projects (CAP)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Regional partnerships</a:t>
            </a:r>
          </a:p>
          <a:p>
            <a:pPr lvl="3"/>
            <a:r>
              <a:rPr lang="en-US" sz="2400" dirty="0" smtClean="0"/>
              <a:t>Academic, industry, government, non-government, 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Work back from targets to develop entire supply chains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Build on existing infrastructure and previous investments</a:t>
            </a:r>
          </a:p>
          <a:p>
            <a:pPr lvl="2"/>
            <a:r>
              <a:rPr lang="en-US" sz="2400" dirty="0" smtClean="0"/>
              <a:t>Integrate Research, Education, and Extension/Tech Transfer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Robust sustainability analysis: Impacts on …</a:t>
            </a:r>
          </a:p>
          <a:p>
            <a:pPr lvl="3"/>
            <a:r>
              <a:rPr lang="en-US" sz="2400" dirty="0" smtClean="0">
                <a:solidFill>
                  <a:srgbClr val="FF0000"/>
                </a:solidFill>
              </a:rPr>
              <a:t>Economics, rural communities, and the environment</a:t>
            </a:r>
          </a:p>
          <a:p>
            <a:pPr lvl="2"/>
            <a:r>
              <a:rPr lang="en-US" sz="2400" dirty="0" smtClean="0"/>
              <a:t>Targeted Feedstocks (perennial grasses, energy cane, sorghum, woody biomass, oil crops)</a:t>
            </a:r>
          </a:p>
          <a:p>
            <a:pPr lvl="2"/>
            <a:r>
              <a:rPr lang="en-US" sz="2400" dirty="0" smtClean="0"/>
              <a:t>2010-2013: 7 AFRI awards totaling ~$156 M over 5 years</a:t>
            </a:r>
          </a:p>
          <a:p>
            <a:pPr lvl="2"/>
            <a:endParaRPr lang="en-US" sz="2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15200" cy="571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295400" y="1447800"/>
            <a:ext cx="1752600" cy="1828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29200" y="4419600"/>
            <a:ext cx="1676400" cy="9144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86200" y="1676400"/>
            <a:ext cx="2743200" cy="2209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 rot="19037189">
            <a:off x="6144549" y="2190012"/>
            <a:ext cx="1679705" cy="1024619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7800" y="1447800"/>
            <a:ext cx="1981200" cy="12954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 rot="20162762">
            <a:off x="5559325" y="3690718"/>
            <a:ext cx="2121859" cy="1154764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106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Softwood Residues *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48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Purpose-grown Hardwoods *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24384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Switchgrass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038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Energy Cane Sorghum*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3657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Switchgrass Eucalyptus Pine *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1905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Switchgrass </a:t>
            </a:r>
            <a:r>
              <a:rPr lang="en-US" dirty="0" err="1" smtClean="0">
                <a:solidFill>
                  <a:srgbClr val="FF0000"/>
                </a:solidFill>
              </a:rPr>
              <a:t>MiscanthusWillow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715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 = aviation fuel 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8400" y="1676400"/>
            <a:ext cx="1447800" cy="22098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3200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Insect-damaged Trees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r>
              <a:rPr lang="en-US" sz="2800" b="1" dirty="0" smtClean="0"/>
              <a:t>System for Advanced Biofuels Production from Woody Biomass In the Pacific Northwest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r>
              <a:rPr lang="en-US" dirty="0" smtClean="0"/>
              <a:t>PD: R Gustafson, U Washington, $40,000,000 (5 years)</a:t>
            </a:r>
          </a:p>
          <a:p>
            <a:r>
              <a:rPr lang="en-US" dirty="0" smtClean="0"/>
              <a:t>27 Key Personnel from 5 Universities, a Community College Consortium, and 2 Industrial Partners from 5 States:</a:t>
            </a:r>
          </a:p>
          <a:p>
            <a:pPr lvl="1"/>
            <a:r>
              <a:rPr lang="en-US" dirty="0" err="1" smtClean="0"/>
              <a:t>Biogasoline</a:t>
            </a:r>
            <a:r>
              <a:rPr lang="en-US" dirty="0" smtClean="0"/>
              <a:t>, renewable aviation fuel</a:t>
            </a:r>
          </a:p>
          <a:p>
            <a:pPr lvl="1"/>
            <a:r>
              <a:rPr lang="en-US" dirty="0" smtClean="0"/>
              <a:t>Purpose-grown poplar </a:t>
            </a:r>
          </a:p>
          <a:p>
            <a:pPr lvl="2"/>
            <a:r>
              <a:rPr lang="en-US" dirty="0" smtClean="0"/>
              <a:t>GreenWood Resources</a:t>
            </a:r>
          </a:p>
          <a:p>
            <a:pPr lvl="1"/>
            <a:r>
              <a:rPr lang="en-US" dirty="0" smtClean="0"/>
              <a:t>Bioconversion and fuel production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ZeaChem</a:t>
            </a:r>
            <a:endParaRPr lang="en-US" dirty="0" smtClean="0"/>
          </a:p>
        </p:txBody>
      </p:sp>
      <p:pic>
        <p:nvPicPr>
          <p:cNvPr id="4" name="Picture 3" descr="usamap_Gustafson project.GIF"/>
          <p:cNvPicPr/>
          <p:nvPr/>
        </p:nvPicPr>
        <p:blipFill>
          <a:blip r:embed="rId2" cstate="print"/>
          <a:srcRect l="15457" t="26119"/>
          <a:stretch>
            <a:fillRect/>
          </a:stretch>
        </p:blipFill>
        <p:spPr>
          <a:xfrm>
            <a:off x="6019800" y="4648200"/>
            <a:ext cx="3124200" cy="2209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248400" y="4800600"/>
            <a:ext cx="7620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905000"/>
          </a:xfrm>
        </p:spPr>
        <p:txBody>
          <a:bodyPr/>
          <a:lstStyle/>
          <a:p>
            <a:r>
              <a:rPr lang="en-US" sz="2800" b="1" dirty="0" smtClean="0"/>
              <a:t>Northwest Advanced Renewables Alliance (NARA): New Vista for Green Fuels, Chemicals, and Products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r>
              <a:rPr lang="en-US" dirty="0" smtClean="0"/>
              <a:t>PD: R Cavalieri, WA St U, $40,000,000 (5 years)</a:t>
            </a:r>
          </a:p>
          <a:p>
            <a:r>
              <a:rPr lang="en-US" dirty="0" smtClean="0"/>
              <a:t>41 Key Personnel representing 9 Universities, 3 Federal Partners, and 6 Industrial Partners from 9 States:</a:t>
            </a:r>
          </a:p>
          <a:p>
            <a:pPr lvl="1"/>
            <a:r>
              <a:rPr lang="en-US" dirty="0" smtClean="0"/>
              <a:t>Renewable aviation fuel, value-added industrial chemicals</a:t>
            </a:r>
          </a:p>
          <a:p>
            <a:pPr lvl="1"/>
            <a:r>
              <a:rPr lang="en-US" dirty="0" smtClean="0"/>
              <a:t>Woody biomass residues</a:t>
            </a:r>
          </a:p>
          <a:p>
            <a:pPr lvl="1"/>
            <a:r>
              <a:rPr lang="en-US" dirty="0" smtClean="0"/>
              <a:t>Weyerhaeuser, other land owners</a:t>
            </a:r>
          </a:p>
          <a:p>
            <a:pPr lvl="1"/>
            <a:r>
              <a:rPr lang="en-US" dirty="0" smtClean="0"/>
              <a:t>Bioconversion and fuel production</a:t>
            </a:r>
          </a:p>
          <a:p>
            <a:pPr lvl="2"/>
            <a:r>
              <a:rPr lang="en-US" dirty="0" smtClean="0"/>
              <a:t>Gevo, Catchlight</a:t>
            </a:r>
          </a:p>
          <a:p>
            <a:pPr lvl="1"/>
            <a:r>
              <a:rPr lang="en-US" dirty="0" smtClean="0"/>
              <a:t>Boeing is on advisory board</a:t>
            </a:r>
          </a:p>
          <a:p>
            <a:pPr lvl="1"/>
            <a:endParaRPr lang="en-US" dirty="0"/>
          </a:p>
        </p:txBody>
      </p:sp>
      <p:pic>
        <p:nvPicPr>
          <p:cNvPr id="5" name="Picture 4" descr="usamap_Lewis project.GIF"/>
          <p:cNvPicPr/>
          <p:nvPr/>
        </p:nvPicPr>
        <p:blipFill>
          <a:blip r:embed="rId2" cstate="print"/>
          <a:srcRect l="16527" t="27063"/>
          <a:stretch>
            <a:fillRect/>
          </a:stretch>
        </p:blipFill>
        <p:spPr>
          <a:xfrm>
            <a:off x="5715000" y="4343400"/>
            <a:ext cx="3429000" cy="2514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096000" y="4495800"/>
            <a:ext cx="762000" cy="685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2362200"/>
          </a:xfrm>
        </p:spPr>
        <p:txBody>
          <a:bodyPr/>
          <a:lstStyle/>
          <a:p>
            <a:r>
              <a:rPr lang="en-US" sz="2800" b="1" dirty="0" smtClean="0"/>
              <a:t>A Regional Program for Production of Multiple Agricultural Feedstocks And Processing to Biofuels and Biobased Chemicals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 </a:t>
            </a:r>
            <a:r>
              <a:rPr lang="en-US" dirty="0" smtClean="0"/>
              <a:t>PD: D Day, LA St U, $17,300,000 (5 years)</a:t>
            </a:r>
          </a:p>
          <a:p>
            <a:r>
              <a:rPr lang="en-US" dirty="0" smtClean="0"/>
              <a:t>37 Total Key Personnel from 5 Universities, 1 Federal Partner, and 7 Industry Partners in 7 States:</a:t>
            </a:r>
          </a:p>
          <a:p>
            <a:pPr lvl="1"/>
            <a:r>
              <a:rPr lang="en-US" dirty="0" smtClean="0"/>
              <a:t>Biobutanol, gasoline, aviation fuel and industrial chemicals</a:t>
            </a:r>
          </a:p>
          <a:p>
            <a:pPr lvl="1"/>
            <a:r>
              <a:rPr lang="en-US" dirty="0" smtClean="0"/>
              <a:t>Energy cane (ARS, SRU) and sweet sorghum (Ceres)</a:t>
            </a:r>
          </a:p>
          <a:p>
            <a:pPr lvl="1"/>
            <a:r>
              <a:rPr lang="en-US" dirty="0" smtClean="0"/>
              <a:t>Logistics (John Deere)</a:t>
            </a:r>
          </a:p>
          <a:p>
            <a:pPr lvl="1"/>
            <a:r>
              <a:rPr lang="en-US" dirty="0" smtClean="0"/>
              <a:t>Bioconversion to sugars, </a:t>
            </a:r>
          </a:p>
          <a:p>
            <a:pPr lvl="1">
              <a:buNone/>
            </a:pPr>
            <a:r>
              <a:rPr lang="en-US" dirty="0" smtClean="0"/>
              <a:t>     fuel and chemical production</a:t>
            </a:r>
          </a:p>
          <a:p>
            <a:pPr lvl="2"/>
            <a:r>
              <a:rPr lang="en-US" dirty="0" smtClean="0"/>
              <a:t>Virent, DuPont/</a:t>
            </a:r>
            <a:r>
              <a:rPr lang="en-US" dirty="0" err="1" smtClean="0"/>
              <a:t>Genencor</a:t>
            </a:r>
            <a:r>
              <a:rPr lang="en-US" dirty="0" smtClean="0"/>
              <a:t>, </a:t>
            </a:r>
            <a:r>
              <a:rPr lang="en-US" dirty="0" err="1" smtClean="0"/>
              <a:t>Optinol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MS Processes, Intl.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620000" y="5867400"/>
            <a:ext cx="9144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FA Template 2 UPDATE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232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NIFA Template 2 UPDATED</vt:lpstr>
      <vt:lpstr>National Institute of Food and Agriculture – USDA Catalyzing Partnerships in Renewable Aviation Fuel Production Systems</vt:lpstr>
      <vt:lpstr>National Institute of Food and Agriculture Sustainable Bioenergy</vt:lpstr>
      <vt:lpstr>Regional Approaches to Bioenergy Systems</vt:lpstr>
      <vt:lpstr>Slide 4</vt:lpstr>
      <vt:lpstr>System for Advanced Biofuels Production from Woody Biomass In the Pacific Northwest </vt:lpstr>
      <vt:lpstr>Northwest Advanced Renewables Alliance (NARA): New Vista for Green Fuels, Chemicals, and Products  </vt:lpstr>
      <vt:lpstr>A Regional Program for Production of Multiple Agricultural Feedstocks And Processing to Biofuels and Biobased Chemicals   </vt:lpstr>
    </vt:vector>
  </TitlesOfParts>
  <Company>USDA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 Agriculture and Food Research Initiative</dc:title>
  <dc:creator>Kimberly Whittet</dc:creator>
  <cp:lastModifiedBy>WGOLDNER</cp:lastModifiedBy>
  <cp:revision>401</cp:revision>
  <dcterms:created xsi:type="dcterms:W3CDTF">2010-02-19T19:11:14Z</dcterms:created>
  <dcterms:modified xsi:type="dcterms:W3CDTF">2014-01-27T19:43:29Z</dcterms:modified>
</cp:coreProperties>
</file>